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  <p:sldMasterId id="21474836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Play"/>
      <p:regular r:id="rId36"/>
      <p:bold r:id="rId37"/>
    </p:embeddedFont>
    <p:embeddedFont>
      <p:font typeface="Roboto"/>
      <p:regular r:id="rId38"/>
      <p:bold r:id="rId39"/>
      <p:italic r:id="rId40"/>
      <p:boldItalic r:id="rId41"/>
    </p:embeddedFont>
    <p:embeddedFont>
      <p:font typeface="Lexend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20" Type="http://schemas.openxmlformats.org/officeDocument/2006/relationships/slide" Target="slides/slide14.xml"/><Relationship Id="rId42" Type="http://schemas.openxmlformats.org/officeDocument/2006/relationships/font" Target="fonts/Lexend-regular.fntdata"/><Relationship Id="rId41" Type="http://schemas.openxmlformats.org/officeDocument/2006/relationships/font" Target="fonts/Roboto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Lexend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Play-bold.fntdata"/><Relationship Id="rId14" Type="http://schemas.openxmlformats.org/officeDocument/2006/relationships/slide" Target="slides/slide8.xml"/><Relationship Id="rId36" Type="http://schemas.openxmlformats.org/officeDocument/2006/relationships/font" Target="fonts/Play-regular.fntdata"/><Relationship Id="rId17" Type="http://schemas.openxmlformats.org/officeDocument/2006/relationships/slide" Target="slides/slide11.xml"/><Relationship Id="rId39" Type="http://schemas.openxmlformats.org/officeDocument/2006/relationships/font" Target="fonts/Roboto-bold.fntdata"/><Relationship Id="rId16" Type="http://schemas.openxmlformats.org/officeDocument/2006/relationships/slide" Target="slides/slide10.xml"/><Relationship Id="rId38" Type="http://schemas.openxmlformats.org/officeDocument/2006/relationships/font" Target="fonts/Robot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c719cdf1a0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3c719cdf1a0_0_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c719cdf1a0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c719cdf1a0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c719cdf1a0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c719cdf1a0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c719cdf1a0_0_8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c719cdf1a0_0_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c719cdf1a0_0_8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c719cdf1a0_0_8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c719cdf1a0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c719cdf1a0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c719cdf1a0_0_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c719cdf1a0_0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c719cdf1a0_0_8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c719cdf1a0_0_8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c719cdf1a0_0_8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c719cdf1a0_0_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c719cdf1a0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c719cdf1a0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c719cdf1a0_0_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c719cdf1a0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c719cdf1a0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c719cdf1a0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c719cdf1a0_0_8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c719cdf1a0_0_8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c719cdf1a0_0_9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c719cdf1a0_0_9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c719cdf1a0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c719cdf1a0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c719cdf1a0_0_9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c719cdf1a0_0_9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c719cdf1a0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c719cdf1a0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c719cdf1a0_0_9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c719cdf1a0_0_9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c719cdf1a0_0_9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c719cdf1a0_0_9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c719cdf1a0_0_9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c719cdf1a0_0_9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c719cdf1a0_0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c719cdf1a0_0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c719cdf1a0_0_9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c719cdf1a0_0_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c719cdf1a0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c719cdf1a0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c719cdf1a0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c719cdf1a0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c719cdf1a0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c719cdf1a0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c719cdf1a0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c719cdf1a0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c719cdf1a0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c719cdf1a0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c719cdf1a0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c719cdf1a0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c719cdf1a0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c719cdf1a0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38538" y="0"/>
            <a:ext cx="560546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>
            <p:ph type="ctrTitle"/>
          </p:nvPr>
        </p:nvSpPr>
        <p:spPr>
          <a:xfrm>
            <a:off x="628650" y="841772"/>
            <a:ext cx="78867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>
            <a:off x="628650" y="2701529"/>
            <a:ext cx="78867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3274"/>
            <a:ext cx="9144000" cy="122187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>
            <p:ph type="title"/>
          </p:nvPr>
        </p:nvSpPr>
        <p:spPr>
          <a:xfrm>
            <a:off x="227171" y="173831"/>
            <a:ext cx="7863900" cy="9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227171" y="1457324"/>
            <a:ext cx="8652600" cy="30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227171" y="4683323"/>
            <a:ext cx="22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2874487" y="4695825"/>
            <a:ext cx="3357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6641096" y="4695825"/>
            <a:ext cx="22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10715"/>
            <a:ext cx="9144000" cy="122515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>
            <p:ph type="title"/>
          </p:nvPr>
        </p:nvSpPr>
        <p:spPr>
          <a:xfrm>
            <a:off x="227171" y="173831"/>
            <a:ext cx="7863900" cy="9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227171" y="1457324"/>
            <a:ext cx="8652600" cy="30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227171" y="4683323"/>
            <a:ext cx="22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2874487" y="4695825"/>
            <a:ext cx="3357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6641096" y="4695825"/>
            <a:ext cx="2238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1005840" y="273844"/>
            <a:ext cx="7863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1005840" y="1369219"/>
            <a:ext cx="7863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0" type="dt"/>
          </p:nvPr>
        </p:nvSpPr>
        <p:spPr>
          <a:xfrm>
            <a:off x="1005840" y="4783336"/>
            <a:ext cx="203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1" type="ftr"/>
          </p:nvPr>
        </p:nvSpPr>
        <p:spPr>
          <a:xfrm>
            <a:off x="3417570" y="4783336"/>
            <a:ext cx="305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6835140" y="4783336"/>
            <a:ext cx="203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809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>
            <p:ph type="title"/>
          </p:nvPr>
        </p:nvSpPr>
        <p:spPr>
          <a:xfrm>
            <a:off x="129540" y="212884"/>
            <a:ext cx="6911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129540" y="1308259"/>
            <a:ext cx="69114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0" type="dt"/>
          </p:nvPr>
        </p:nvSpPr>
        <p:spPr>
          <a:xfrm>
            <a:off x="129540" y="4722376"/>
            <a:ext cx="178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1" type="ftr"/>
          </p:nvPr>
        </p:nvSpPr>
        <p:spPr>
          <a:xfrm>
            <a:off x="2244128" y="4713089"/>
            <a:ext cx="268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2" type="sldNum"/>
          </p:nvPr>
        </p:nvSpPr>
        <p:spPr>
          <a:xfrm>
            <a:off x="5252772" y="4720709"/>
            <a:ext cx="178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4" name="Google Shape;94;p19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95" name="Google Shape;95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>
            <p:ph type="title"/>
          </p:nvPr>
        </p:nvSpPr>
        <p:spPr>
          <a:xfrm>
            <a:off x="129540" y="212884"/>
            <a:ext cx="69114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lay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129540" y="1308259"/>
            <a:ext cx="69114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0" type="dt"/>
          </p:nvPr>
        </p:nvSpPr>
        <p:spPr>
          <a:xfrm>
            <a:off x="129540" y="4722376"/>
            <a:ext cx="178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1" type="ftr"/>
          </p:nvPr>
        </p:nvSpPr>
        <p:spPr>
          <a:xfrm>
            <a:off x="2244128" y="4713089"/>
            <a:ext cx="2682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0"/>
          <p:cNvSpPr txBox="1"/>
          <p:nvPr>
            <p:ph idx="12" type="sldNum"/>
          </p:nvPr>
        </p:nvSpPr>
        <p:spPr>
          <a:xfrm>
            <a:off x="5252772" y="4720709"/>
            <a:ext cx="1788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/>
          <p:nvPr>
            <p:ph type="ctrTitle"/>
          </p:nvPr>
        </p:nvSpPr>
        <p:spPr>
          <a:xfrm>
            <a:off x="628650" y="841772"/>
            <a:ext cx="78867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lay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1" type="subTitle"/>
          </p:nvPr>
        </p:nvSpPr>
        <p:spPr>
          <a:xfrm>
            <a:off x="628650" y="2701529"/>
            <a:ext cx="78867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 txBox="1"/>
          <p:nvPr>
            <p:ph type="ctrTitle"/>
          </p:nvPr>
        </p:nvSpPr>
        <p:spPr>
          <a:xfrm>
            <a:off x="628650" y="841772"/>
            <a:ext cx="78867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lay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2"/>
          <p:cNvSpPr txBox="1"/>
          <p:nvPr>
            <p:ph idx="1" type="subTitle"/>
          </p:nvPr>
        </p:nvSpPr>
        <p:spPr>
          <a:xfrm>
            <a:off x="628650" y="2701529"/>
            <a:ext cx="78867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6" name="Google Shape;116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1005840" y="273844"/>
            <a:ext cx="7863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1005840" y="1369219"/>
            <a:ext cx="7863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0" type="dt"/>
          </p:nvPr>
        </p:nvSpPr>
        <p:spPr>
          <a:xfrm>
            <a:off x="1005840" y="4783336"/>
            <a:ext cx="203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11" type="ftr"/>
          </p:nvPr>
        </p:nvSpPr>
        <p:spPr>
          <a:xfrm>
            <a:off x="3417570" y="4783336"/>
            <a:ext cx="3051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3"/>
          <p:cNvSpPr txBox="1"/>
          <p:nvPr>
            <p:ph idx="12" type="sldNum"/>
          </p:nvPr>
        </p:nvSpPr>
        <p:spPr>
          <a:xfrm>
            <a:off x="6835140" y="4783336"/>
            <a:ext cx="2034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8429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4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29" name="Google Shape;129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5" name="Google Shape;135;p2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6" name="Google Shape;136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2" name="Google Shape;142;p26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3" name="Google Shape;143;p2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4" name="Google Shape;144;p26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5" name="Google Shape;145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0" name="Google Shape;15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2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29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1" name="Google Shape;161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7" name="Google Shape;167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31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3" name="Google Shape;173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b="0" i="0" sz="33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Relationship Id="rId6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32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Relationship Id="rId7" Type="http://schemas.openxmlformats.org/officeDocument/2006/relationships/image" Target="../media/image26.jpg"/><Relationship Id="rId8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2"/>
          <p:cNvSpPr txBox="1"/>
          <p:nvPr>
            <p:ph type="ctrTitle"/>
          </p:nvPr>
        </p:nvSpPr>
        <p:spPr>
          <a:xfrm>
            <a:off x="375975" y="781050"/>
            <a:ext cx="84342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en" sz="6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Child of Promise</a:t>
            </a:r>
            <a:endParaRPr/>
          </a:p>
        </p:txBody>
      </p:sp>
      <p:sp>
        <p:nvSpPr>
          <p:cNvPr id="182" name="Google Shape;182;p32"/>
          <p:cNvSpPr txBox="1"/>
          <p:nvPr>
            <p:ph idx="1" type="subTitle"/>
          </p:nvPr>
        </p:nvSpPr>
        <p:spPr>
          <a:xfrm>
            <a:off x="385123" y="2571750"/>
            <a:ext cx="67941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</a:pPr>
            <a:r>
              <a:rPr b="1" lang="en" sz="4100">
                <a:solidFill>
                  <a:schemeClr val="lt1"/>
                </a:solidFill>
              </a:rPr>
              <a:t>The Work of Sister Sandra and </a:t>
            </a:r>
            <a:r>
              <a:rPr b="1" lang="en" sz="4100">
                <a:solidFill>
                  <a:schemeClr val="lt1"/>
                </a:solidFill>
              </a:rPr>
              <a:t>Project Reflect</a:t>
            </a:r>
            <a:endParaRPr/>
          </a:p>
        </p:txBody>
      </p:sp>
      <p:pic>
        <p:nvPicPr>
          <p:cNvPr descr="A logo with a shield and a bird and leaves&#10;&#10;AI-generated content may be incorrect." id="183" name="Google Shape;18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31534" y="781050"/>
            <a:ext cx="2851914" cy="3044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Return &amp; Home Ministry – 1970s–1980s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1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Play"/>
                <a:ea typeface="Play"/>
                <a:cs typeface="Play"/>
                <a:sym typeface="Play"/>
              </a:rPr>
              <a:t>1970s</a:t>
            </a:r>
            <a:br>
              <a:rPr b="1" lang="en" sz="1100">
                <a:latin typeface="Play"/>
                <a:ea typeface="Play"/>
                <a:cs typeface="Play"/>
                <a:sym typeface="Play"/>
              </a:rPr>
            </a:br>
            <a:r>
              <a:rPr lang="en" sz="1100">
                <a:latin typeface="Play"/>
                <a:ea typeface="Play"/>
                <a:cs typeface="Play"/>
                <a:sym typeface="Play"/>
              </a:rPr>
              <a:t>Returned to Milwaukee for a period</a:t>
            </a:r>
            <a:endParaRPr sz="11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Play"/>
                <a:ea typeface="Play"/>
                <a:cs typeface="Play"/>
                <a:sym typeface="Play"/>
              </a:rPr>
              <a:t>1980s</a:t>
            </a:r>
            <a:br>
              <a:rPr b="1" lang="en" sz="1100">
                <a:latin typeface="Play"/>
                <a:ea typeface="Play"/>
                <a:cs typeface="Play"/>
                <a:sym typeface="Play"/>
              </a:rPr>
            </a:br>
            <a:r>
              <a:rPr lang="en" sz="1100">
                <a:latin typeface="Play"/>
                <a:ea typeface="Play"/>
                <a:cs typeface="Play"/>
                <a:sym typeface="Play"/>
              </a:rPr>
              <a:t>Returned to her home neighborhood in </a:t>
            </a:r>
            <a:r>
              <a:rPr b="1" lang="en" sz="1100">
                <a:latin typeface="Play"/>
                <a:ea typeface="Play"/>
                <a:cs typeface="Play"/>
                <a:sym typeface="Play"/>
              </a:rPr>
              <a:t>South Nashville</a:t>
            </a:r>
            <a:endParaRPr b="1" sz="11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Play"/>
                <a:ea typeface="Play"/>
                <a:cs typeface="Play"/>
                <a:sym typeface="Play"/>
              </a:rPr>
              <a:t>Continued ministry focused on:</a:t>
            </a:r>
            <a:endParaRPr sz="1100">
              <a:latin typeface="Play"/>
              <a:ea typeface="Play"/>
              <a:cs typeface="Play"/>
              <a:sym typeface="Play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1100"/>
              <a:buFont typeface="Play"/>
              <a:buChar char="●"/>
            </a:pPr>
            <a:r>
              <a:rPr lang="en" sz="1100">
                <a:latin typeface="Play"/>
                <a:ea typeface="Play"/>
                <a:cs typeface="Play"/>
                <a:sym typeface="Play"/>
              </a:rPr>
              <a:t>The poor</a:t>
            </a:r>
            <a:endParaRPr sz="1100">
              <a:latin typeface="Play"/>
              <a:ea typeface="Play"/>
              <a:cs typeface="Play"/>
              <a:sym typeface="Play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lay"/>
              <a:buChar char="●"/>
            </a:pPr>
            <a:r>
              <a:rPr lang="en" sz="1100">
                <a:latin typeface="Play"/>
                <a:ea typeface="Play"/>
                <a:cs typeface="Play"/>
                <a:sym typeface="Play"/>
              </a:rPr>
              <a:t>Education</a:t>
            </a:r>
            <a:endParaRPr sz="1100">
              <a:latin typeface="Play"/>
              <a:ea typeface="Play"/>
              <a:cs typeface="Play"/>
              <a:sym typeface="Play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lay"/>
              <a:buChar char="●"/>
            </a:pPr>
            <a:r>
              <a:rPr lang="en" sz="1100">
                <a:latin typeface="Play"/>
                <a:ea typeface="Play"/>
                <a:cs typeface="Play"/>
                <a:sym typeface="Play"/>
              </a:rPr>
              <a:t>Community upliftment</a:t>
            </a:r>
            <a:endParaRPr sz="11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Play"/>
                <a:ea typeface="Play"/>
                <a:cs typeface="Play"/>
                <a:sym typeface="Play"/>
              </a:rPr>
              <a:t>Setting the stage for her later founding of Project Reflect (1992)</a:t>
            </a:r>
            <a:endParaRPr sz="11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ld church with office buildings (Provided by Getty Images)" id="248" name="Google Shape;2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570250"/>
            <a:ext cx="3636449" cy="239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/>
          <p:nvPr>
            <p:ph type="title"/>
          </p:nvPr>
        </p:nvSpPr>
        <p:spPr>
          <a:xfrm>
            <a:off x="335050" y="-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Formation of her Faith</a:t>
            </a:r>
            <a:endParaRPr/>
          </a:p>
        </p:txBody>
      </p:sp>
      <p:grpSp>
        <p:nvGrpSpPr>
          <p:cNvPr id="254" name="Google Shape;254;p42"/>
          <p:cNvGrpSpPr/>
          <p:nvPr/>
        </p:nvGrpSpPr>
        <p:grpSpPr>
          <a:xfrm>
            <a:off x="6857950" y="2295575"/>
            <a:ext cx="2286050" cy="2847950"/>
            <a:chOff x="-50" y="2295575"/>
            <a:chExt cx="2286050" cy="2847950"/>
          </a:xfrm>
        </p:grpSpPr>
        <p:grpSp>
          <p:nvGrpSpPr>
            <p:cNvPr id="255" name="Google Shape;255;p42"/>
            <p:cNvGrpSpPr/>
            <p:nvPr/>
          </p:nvGrpSpPr>
          <p:grpSpPr>
            <a:xfrm>
              <a:off x="0" y="2295575"/>
              <a:ext cx="2286000" cy="2847950"/>
              <a:chOff x="0" y="2295575"/>
              <a:chExt cx="2286000" cy="2847950"/>
            </a:xfrm>
          </p:grpSpPr>
          <p:sp>
            <p:nvSpPr>
              <p:cNvPr id="256" name="Google Shape;256;p42"/>
              <p:cNvSpPr/>
              <p:nvPr/>
            </p:nvSpPr>
            <p:spPr>
              <a:xfrm>
                <a:off x="0" y="2823925"/>
                <a:ext cx="2286000" cy="23196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42"/>
              <p:cNvSpPr/>
              <p:nvPr/>
            </p:nvSpPr>
            <p:spPr>
              <a:xfrm>
                <a:off x="0" y="2295575"/>
                <a:ext cx="2286000" cy="537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8" name="Google Shape;258;p42"/>
            <p:cNvSpPr txBox="1"/>
            <p:nvPr/>
          </p:nvSpPr>
          <p:spPr>
            <a:xfrm>
              <a:off x="216291" y="2441107"/>
              <a:ext cx="871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0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60s-80s</a:t>
              </a:r>
              <a:endParaRPr b="1" sz="10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9" name="Google Shape;259;p42"/>
            <p:cNvSpPr txBox="1"/>
            <p:nvPr/>
          </p:nvSpPr>
          <p:spPr>
            <a:xfrm>
              <a:off x="98950" y="2876050"/>
              <a:ext cx="2088000" cy="7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rgbClr val="5E5E5E"/>
                  </a:solidFill>
                  <a:latin typeface="Play"/>
                  <a:ea typeface="Play"/>
                  <a:cs typeface="Play"/>
                  <a:sym typeface="Play"/>
                </a:rPr>
                <a:t>1960s–1980s: Global and Local Service</a:t>
              </a:r>
              <a:endParaRPr b="1">
                <a:solidFill>
                  <a:srgbClr val="5E5E5E"/>
                </a:solidFill>
                <a:latin typeface="Play"/>
                <a:ea typeface="Play"/>
                <a:cs typeface="Play"/>
                <a:sym typeface="Pl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0" name="Google Shape;260;p42"/>
            <p:cNvSpPr txBox="1"/>
            <p:nvPr/>
          </p:nvSpPr>
          <p:spPr>
            <a:xfrm>
              <a:off x="-50" y="3376800"/>
              <a:ext cx="2286000" cy="151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9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Served over a decade in Central/South America (12 years leading education initiatives in Costa Rica + work in Honduras), then returned to South Nashville in the 1980s to minister among the poor.</a:t>
              </a:r>
              <a:endParaRPr sz="9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9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→ Lived out a consistent commitment to marginalized communities worldwide and at home.</a:t>
              </a:r>
              <a:endParaRPr sz="9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endParaRPr sz="9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1" name="Google Shape;261;p42"/>
          <p:cNvGrpSpPr/>
          <p:nvPr/>
        </p:nvGrpSpPr>
        <p:grpSpPr>
          <a:xfrm>
            <a:off x="4572000" y="2295575"/>
            <a:ext cx="2422200" cy="2847950"/>
            <a:chOff x="0" y="2295575"/>
            <a:chExt cx="2422200" cy="2847950"/>
          </a:xfrm>
        </p:grpSpPr>
        <p:grpSp>
          <p:nvGrpSpPr>
            <p:cNvPr id="262" name="Google Shape;262;p42"/>
            <p:cNvGrpSpPr/>
            <p:nvPr/>
          </p:nvGrpSpPr>
          <p:grpSpPr>
            <a:xfrm>
              <a:off x="0" y="2295575"/>
              <a:ext cx="2286000" cy="2847950"/>
              <a:chOff x="0" y="2295575"/>
              <a:chExt cx="2286000" cy="2847950"/>
            </a:xfrm>
          </p:grpSpPr>
          <p:sp>
            <p:nvSpPr>
              <p:cNvPr id="263" name="Google Shape;263;p42"/>
              <p:cNvSpPr/>
              <p:nvPr/>
            </p:nvSpPr>
            <p:spPr>
              <a:xfrm>
                <a:off x="0" y="2823925"/>
                <a:ext cx="2286000" cy="23196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" name="Google Shape;264;p42"/>
              <p:cNvSpPr/>
              <p:nvPr/>
            </p:nvSpPr>
            <p:spPr>
              <a:xfrm>
                <a:off x="0" y="2295575"/>
                <a:ext cx="2286000" cy="53700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5" name="Google Shape;265;p42"/>
            <p:cNvSpPr txBox="1"/>
            <p:nvPr/>
          </p:nvSpPr>
          <p:spPr>
            <a:xfrm>
              <a:off x="216291" y="2441107"/>
              <a:ext cx="871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1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50s-60s</a:t>
              </a:r>
              <a:endParaRPr b="1" sz="11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6" name="Google Shape;266;p42"/>
            <p:cNvSpPr txBox="1"/>
            <p:nvPr/>
          </p:nvSpPr>
          <p:spPr>
            <a:xfrm>
              <a:off x="216275" y="2871250"/>
              <a:ext cx="1988400" cy="7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5E5E5E"/>
                  </a:solidFill>
                  <a:latin typeface="Play"/>
                  <a:ea typeface="Play"/>
                  <a:cs typeface="Play"/>
                  <a:sym typeface="Play"/>
                </a:rPr>
                <a:t>1950s–1960s: Teaching as Ministry</a:t>
              </a:r>
              <a:endParaRPr b="1">
                <a:solidFill>
                  <a:srgbClr val="5E5E5E"/>
                </a:solidFill>
                <a:latin typeface="Play"/>
                <a:ea typeface="Play"/>
                <a:cs typeface="Play"/>
                <a:sym typeface="Pl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7" name="Google Shape;267;p42"/>
            <p:cNvSpPr txBox="1"/>
            <p:nvPr/>
          </p:nvSpPr>
          <p:spPr>
            <a:xfrm>
              <a:off x="136200" y="3668950"/>
              <a:ext cx="2286000" cy="12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Began active teaching ministry, including six years in Chicago Catholic schools, forming children and youth.</a:t>
              </a:r>
              <a:endParaRPr sz="8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dk1"/>
                  </a:solidFill>
                </a:rPr>
                <a:t>→ </a:t>
              </a:r>
              <a:r>
                <a:rPr b="1" lang="en" sz="800">
                  <a:solidFill>
                    <a:schemeClr val="dk1"/>
                  </a:solidFill>
                </a:rPr>
                <a:t>Faith in action</a:t>
              </a:r>
              <a:r>
                <a:rPr lang="en" sz="800">
                  <a:solidFill>
                    <a:schemeClr val="dk1"/>
                  </a:solidFill>
                </a:rPr>
                <a:t>: Saw education as a direct expression of Gospel love and justice, continuing the mission she first received at St. Vincent de Paul.</a:t>
              </a:r>
              <a:endParaRPr sz="800">
                <a:solidFill>
                  <a:schemeClr val="dk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rPr lang="en" sz="9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9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68" name="Google Shape;268;p42"/>
            <p:cNvCxnSpPr/>
            <p:nvPr/>
          </p:nvCxnSpPr>
          <p:spPr>
            <a:xfrm>
              <a:off x="2286000" y="2295575"/>
              <a:ext cx="0" cy="28374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269" name="Google Shape;269;p42"/>
          <p:cNvGrpSpPr/>
          <p:nvPr/>
        </p:nvGrpSpPr>
        <p:grpSpPr>
          <a:xfrm>
            <a:off x="2286000" y="2295575"/>
            <a:ext cx="2286000" cy="2847950"/>
            <a:chOff x="0" y="2295575"/>
            <a:chExt cx="2286000" cy="2847950"/>
          </a:xfrm>
        </p:grpSpPr>
        <p:grpSp>
          <p:nvGrpSpPr>
            <p:cNvPr id="270" name="Google Shape;270;p42"/>
            <p:cNvGrpSpPr/>
            <p:nvPr/>
          </p:nvGrpSpPr>
          <p:grpSpPr>
            <a:xfrm>
              <a:off x="0" y="2295575"/>
              <a:ext cx="2286000" cy="2847950"/>
              <a:chOff x="0" y="2295575"/>
              <a:chExt cx="2286000" cy="2847950"/>
            </a:xfrm>
          </p:grpSpPr>
          <p:sp>
            <p:nvSpPr>
              <p:cNvPr id="271" name="Google Shape;271;p42"/>
              <p:cNvSpPr/>
              <p:nvPr/>
            </p:nvSpPr>
            <p:spPr>
              <a:xfrm>
                <a:off x="0" y="2823925"/>
                <a:ext cx="2286000" cy="2319600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42"/>
              <p:cNvSpPr/>
              <p:nvPr/>
            </p:nvSpPr>
            <p:spPr>
              <a:xfrm>
                <a:off x="0" y="2295575"/>
                <a:ext cx="2286000" cy="53700"/>
              </a:xfrm>
              <a:prstGeom prst="rect">
                <a:avLst/>
              </a:prstGeom>
              <a:solidFill>
                <a:srgbClr val="1B786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73" name="Google Shape;273;p42"/>
            <p:cNvSpPr txBox="1"/>
            <p:nvPr/>
          </p:nvSpPr>
          <p:spPr>
            <a:xfrm>
              <a:off x="216291" y="2441107"/>
              <a:ext cx="871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100">
                  <a:solidFill>
                    <a:srgbClr val="990000"/>
                  </a:solidFill>
                  <a:latin typeface="Roboto"/>
                  <a:ea typeface="Roboto"/>
                  <a:cs typeface="Roboto"/>
                  <a:sym typeface="Roboto"/>
                </a:rPr>
                <a:t>1953-54</a:t>
              </a:r>
              <a:endParaRPr b="1" sz="1100">
                <a:solidFill>
                  <a:srgbClr val="99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4" name="Google Shape;274;p42"/>
            <p:cNvSpPr txBox="1"/>
            <p:nvPr/>
          </p:nvSpPr>
          <p:spPr>
            <a:xfrm>
              <a:off x="216300" y="2823925"/>
              <a:ext cx="1853400" cy="7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1953–1954: Radical Act of Faith</a:t>
              </a:r>
              <a:endParaRPr b="1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5" name="Google Shape;275;p42"/>
            <p:cNvSpPr txBox="1"/>
            <p:nvPr/>
          </p:nvSpPr>
          <p:spPr>
            <a:xfrm>
              <a:off x="75875" y="3645025"/>
              <a:ext cx="2210100" cy="12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Heard God’s call and entered the School Sisters of St. Francis in Milwaukee in 1953 (formal reception June 13, 1954), despite racial rejection from other orders.</a:t>
              </a:r>
              <a:br>
                <a:rPr lang="en" sz="8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</a:br>
              <a:r>
                <a:rPr lang="en" sz="8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→ </a:t>
              </a:r>
              <a:r>
                <a:rPr b="1" lang="en" sz="8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Faith as courage</a:t>
              </a:r>
              <a:r>
                <a:rPr lang="en" sz="8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: Believed so strongly in God’s personal vision for her life that she left a promising career and stepped into consecrated life with unwavering trust.</a:t>
              </a:r>
              <a:endParaRPr sz="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76" name="Google Shape;276;p42"/>
            <p:cNvCxnSpPr/>
            <p:nvPr/>
          </p:nvCxnSpPr>
          <p:spPr>
            <a:xfrm>
              <a:off x="2286000" y="2295575"/>
              <a:ext cx="0" cy="2837400"/>
            </a:xfrm>
            <a:prstGeom prst="straightConnector1">
              <a:avLst/>
            </a:prstGeom>
            <a:noFill/>
            <a:ln cap="flat" cmpd="sng" w="9525">
              <a:solidFill>
                <a:srgbClr val="83E3DA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277" name="Google Shape;277;p42"/>
          <p:cNvGrpSpPr/>
          <p:nvPr/>
        </p:nvGrpSpPr>
        <p:grpSpPr>
          <a:xfrm>
            <a:off x="0" y="2295575"/>
            <a:ext cx="2286000" cy="2847950"/>
            <a:chOff x="0" y="2295575"/>
            <a:chExt cx="2286000" cy="2847950"/>
          </a:xfrm>
        </p:grpSpPr>
        <p:grpSp>
          <p:nvGrpSpPr>
            <p:cNvPr id="278" name="Google Shape;278;p42"/>
            <p:cNvGrpSpPr/>
            <p:nvPr/>
          </p:nvGrpSpPr>
          <p:grpSpPr>
            <a:xfrm>
              <a:off x="0" y="2295575"/>
              <a:ext cx="2286000" cy="2847950"/>
              <a:chOff x="0" y="2295575"/>
              <a:chExt cx="2286000" cy="2847950"/>
            </a:xfrm>
          </p:grpSpPr>
          <p:sp>
            <p:nvSpPr>
              <p:cNvPr id="279" name="Google Shape;279;p42"/>
              <p:cNvSpPr/>
              <p:nvPr/>
            </p:nvSpPr>
            <p:spPr>
              <a:xfrm>
                <a:off x="0" y="2823925"/>
                <a:ext cx="2286000" cy="2319600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42"/>
              <p:cNvSpPr/>
              <p:nvPr/>
            </p:nvSpPr>
            <p:spPr>
              <a:xfrm>
                <a:off x="0" y="2295575"/>
                <a:ext cx="2286000" cy="53700"/>
              </a:xfrm>
              <a:prstGeom prst="rect">
                <a:avLst/>
              </a:prstGeom>
              <a:solidFill>
                <a:srgbClr val="1B786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81" name="Google Shape;281;p42"/>
            <p:cNvSpPr txBox="1"/>
            <p:nvPr/>
          </p:nvSpPr>
          <p:spPr>
            <a:xfrm>
              <a:off x="216291" y="2456407"/>
              <a:ext cx="871200" cy="2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en" sz="1000">
                  <a:solidFill>
                    <a:srgbClr val="990000"/>
                  </a:solidFill>
                  <a:latin typeface="Roboto"/>
                  <a:ea typeface="Roboto"/>
                  <a:cs typeface="Roboto"/>
                  <a:sym typeface="Roboto"/>
                </a:rPr>
                <a:t>1940s-50s</a:t>
              </a:r>
              <a:endParaRPr b="1" sz="1000">
                <a:solidFill>
                  <a:srgbClr val="99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2" name="Google Shape;282;p42"/>
            <p:cNvSpPr txBox="1"/>
            <p:nvPr/>
          </p:nvSpPr>
          <p:spPr>
            <a:xfrm>
              <a:off x="88200" y="2896825"/>
              <a:ext cx="2109600" cy="79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1940s–Early 1950s: Preparation and Public Voice</a:t>
              </a:r>
              <a:endParaRPr b="1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83" name="Google Shape;283;p42"/>
            <p:cNvSpPr txBox="1"/>
            <p:nvPr/>
          </p:nvSpPr>
          <p:spPr>
            <a:xfrm>
              <a:off x="216300" y="3874550"/>
              <a:ext cx="1853400" cy="99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302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Play"/>
                <a:buChar char="●"/>
              </a:pPr>
              <a:r>
                <a:rPr b="1" lang="en" sz="9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St. Vincent De Paul</a:t>
              </a:r>
              <a:endParaRPr b="1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Play"/>
                <a:buChar char="●"/>
              </a:pPr>
              <a:r>
                <a:rPr b="1" lang="en" sz="9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Xavier </a:t>
              </a:r>
              <a:endParaRPr b="1" sz="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Play"/>
                <a:buChar char="●"/>
              </a:pPr>
              <a:r>
                <a:rPr b="1" lang="en" sz="9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Radio</a:t>
              </a:r>
              <a:endParaRPr b="1" sz="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Play"/>
                <a:buChar char="●"/>
              </a:pPr>
              <a:r>
                <a:rPr b="1" lang="en" sz="90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rPr>
                <a:t>Latin America</a:t>
              </a:r>
              <a:endParaRPr sz="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84" name="Google Shape;284;p42"/>
            <p:cNvCxnSpPr/>
            <p:nvPr/>
          </p:nvCxnSpPr>
          <p:spPr>
            <a:xfrm>
              <a:off x="2286000" y="2295575"/>
              <a:ext cx="0" cy="2837400"/>
            </a:xfrm>
            <a:prstGeom prst="straightConnector1">
              <a:avLst/>
            </a:prstGeom>
            <a:noFill/>
            <a:ln cap="flat" cmpd="sng" w="9525">
              <a:solidFill>
                <a:srgbClr val="83E3DA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pic>
        <p:nvPicPr>
          <p:cNvPr id="285" name="Google Shape;2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476" y="1121950"/>
            <a:ext cx="1829050" cy="1226901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6" name="Google Shape;28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2375" y="1092349"/>
            <a:ext cx="1711775" cy="12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7" name="Google Shape;28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9125" y="994195"/>
            <a:ext cx="1511688" cy="132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5800" y="929334"/>
            <a:ext cx="1511700" cy="1453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"/>
          <p:cNvSpPr txBox="1"/>
          <p:nvPr>
            <p:ph type="ctrTitle"/>
          </p:nvPr>
        </p:nvSpPr>
        <p:spPr>
          <a:xfrm>
            <a:off x="628650" y="841772"/>
            <a:ext cx="7886700" cy="1790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/>
              <a:t>1992</a:t>
            </a:r>
            <a:endParaRPr sz="15000"/>
          </a:p>
        </p:txBody>
      </p:sp>
      <p:sp>
        <p:nvSpPr>
          <p:cNvPr id="294" name="Google Shape;294;p43"/>
          <p:cNvSpPr txBox="1"/>
          <p:nvPr>
            <p:ph idx="1" type="subTitle"/>
          </p:nvPr>
        </p:nvSpPr>
        <p:spPr>
          <a:xfrm>
            <a:off x="628650" y="2701529"/>
            <a:ext cx="7886700" cy="12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latin typeface="Play"/>
                <a:ea typeface="Play"/>
                <a:cs typeface="Play"/>
                <a:sym typeface="Play"/>
              </a:rPr>
              <a:t>Sister Sandra’s Journey: 1992–2002</a:t>
            </a:r>
            <a:endParaRPr b="1" sz="24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latin typeface="Play"/>
                <a:ea typeface="Play"/>
                <a:cs typeface="Play"/>
                <a:sym typeface="Play"/>
              </a:rPr>
              <a:t>Planting Seeds of Lasting Transformation</a:t>
            </a:r>
            <a:endParaRPr sz="24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700"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4" title="In 1992, Sister Sandra was home, caring for her mother, when she noticed several students out of school. She spoke to them and learned something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50" y="-50025"/>
            <a:ext cx="7968775" cy="519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/>
          <p:nvPr/>
        </p:nvSpPr>
        <p:spPr>
          <a:xfrm>
            <a:off x="350150" y="1428875"/>
            <a:ext cx="8427600" cy="24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The students couldn’t read, thus they couldn’t do schoolwork. 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Because of Sister’s efforts, all of them could read after 6-weeks.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 She had the </a:t>
            </a:r>
            <a:r>
              <a:rPr b="1" lang="en" sz="2100">
                <a:solidFill>
                  <a:schemeClr val="dk1"/>
                </a:solidFill>
              </a:rPr>
              <a:t>faith </a:t>
            </a:r>
            <a:r>
              <a:rPr lang="en" sz="2100">
                <a:solidFill>
                  <a:schemeClr val="dk1"/>
                </a:solidFill>
              </a:rPr>
              <a:t>that they could do it, so taught them until they could.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/>
              <a:t>1992: Founded Project Reflect</a:t>
            </a:r>
            <a:endParaRPr/>
          </a:p>
        </p:txBody>
      </p:sp>
      <p:sp>
        <p:nvSpPr>
          <p:cNvPr id="310" name="Google Shape;310;p4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latin typeface="Play"/>
              <a:ea typeface="Play"/>
              <a:cs typeface="Play"/>
              <a:sym typeface="Play"/>
            </a:endParaRPr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Font typeface="Play"/>
              <a:buChar char="●"/>
            </a:pPr>
            <a:r>
              <a:rPr lang="en" sz="2000">
                <a:latin typeface="Play"/>
                <a:ea typeface="Play"/>
                <a:cs typeface="Play"/>
                <a:sym typeface="Play"/>
              </a:rPr>
              <a:t>In ‘92, Sister established Project Reflect, a nonprofit dedicated to transforming communities through education, literacy, and policy reform </a:t>
            </a:r>
            <a:endParaRPr sz="2000">
              <a:latin typeface="Play"/>
              <a:ea typeface="Play"/>
              <a:cs typeface="Play"/>
              <a:sym typeface="Play"/>
            </a:endParaRPr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lay"/>
              <a:ea typeface="Play"/>
              <a:cs typeface="Play"/>
              <a:sym typeface="Play"/>
            </a:endParaRPr>
          </a:p>
          <a:p>
            <a:pPr indent="-355600" lvl="0" marL="457200" rtl="0" algn="l">
              <a:spcBef>
                <a:spcPts val="800"/>
              </a:spcBef>
              <a:spcAft>
                <a:spcPts val="0"/>
              </a:spcAft>
              <a:buSzPts val="2000"/>
              <a:buFont typeface="Play"/>
              <a:buChar char="●"/>
            </a:pPr>
            <a:r>
              <a:rPr lang="en" sz="2000">
                <a:latin typeface="Play"/>
                <a:ea typeface="Play"/>
                <a:cs typeface="Play"/>
                <a:sym typeface="Play"/>
              </a:rPr>
              <a:t>This set the foundation for all future initiatives.</a:t>
            </a:r>
            <a:endParaRPr sz="20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46" title="project-reflect-logo-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49" y="1369225"/>
            <a:ext cx="3397599" cy="3627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>
            <p:ph type="title"/>
          </p:nvPr>
        </p:nvSpPr>
        <p:spPr>
          <a:xfrm>
            <a:off x="371900" y="273850"/>
            <a:ext cx="81435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en"/>
              <a:t>Mid-1990s: Launched after-school programming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Developed and implemented after-school programs focused on reading enrichment, homework support, character development, and safe, structured activities for children in underserved Nashville neighborhoods.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→ Extended the school day to protect and nurture children during vulnerable hours, preventing academic and social gaps.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Google Shape;318;p47" title="IMG_707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502" y="1317600"/>
            <a:ext cx="3308700" cy="336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en"/>
              <a:t>1990s: Created Reading Success program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4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Play"/>
                <a:ea typeface="Play"/>
                <a:cs typeface="Play"/>
                <a:sym typeface="Play"/>
              </a:rPr>
              <a:t>With her sister, Mary Craighead, designed the phonics-based </a:t>
            </a:r>
            <a:r>
              <a:rPr b="1" lang="en" sz="1500">
                <a:latin typeface="Play"/>
                <a:ea typeface="Play"/>
                <a:cs typeface="Play"/>
                <a:sym typeface="Play"/>
              </a:rPr>
              <a:t>Reading Success</a:t>
            </a:r>
            <a:r>
              <a:rPr lang="en" sz="1500">
                <a:latin typeface="Play"/>
                <a:ea typeface="Play"/>
                <a:cs typeface="Play"/>
                <a:sym typeface="Play"/>
              </a:rPr>
              <a:t> curriculum (later adapted into software as </a:t>
            </a:r>
            <a:r>
              <a:rPr i="1" lang="en" sz="1500">
                <a:latin typeface="Play"/>
                <a:ea typeface="Play"/>
                <a:cs typeface="Play"/>
                <a:sym typeface="Play"/>
              </a:rPr>
              <a:t>Reading Success in the Itty Bitty City</a:t>
            </a:r>
            <a:r>
              <a:rPr lang="en" sz="1500">
                <a:latin typeface="Play"/>
                <a:ea typeface="Play"/>
                <a:cs typeface="Play"/>
                <a:sym typeface="Play"/>
              </a:rPr>
              <a:t>), emphasizing early, systematic literacy to build strong, permanent reading foundations.</a:t>
            </a:r>
            <a:endParaRPr sz="15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Play"/>
                <a:ea typeface="Play"/>
                <a:cs typeface="Play"/>
                <a:sym typeface="Play"/>
              </a:rPr>
              <a:t>→ </a:t>
            </a:r>
            <a:r>
              <a:rPr b="1" lang="en" sz="1500">
                <a:latin typeface="Play"/>
                <a:ea typeface="Play"/>
                <a:cs typeface="Play"/>
                <a:sym typeface="Play"/>
              </a:rPr>
              <a:t>Faith in action</a:t>
            </a:r>
            <a:r>
              <a:rPr lang="en" sz="1500">
                <a:latin typeface="Play"/>
                <a:ea typeface="Play"/>
                <a:cs typeface="Play"/>
                <a:sym typeface="Play"/>
              </a:rPr>
              <a:t>: Believed that teaching children to read was a direct expression of Gospel justice — giving every child the dignity and power that comes from literacy.</a:t>
            </a:r>
            <a:endParaRPr sz="15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275" y="1268050"/>
            <a:ext cx="2828925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/>
          <p:nvPr>
            <p:ph type="ctrTitle"/>
          </p:nvPr>
        </p:nvSpPr>
        <p:spPr>
          <a:xfrm>
            <a:off x="628650" y="841772"/>
            <a:ext cx="7886700" cy="1790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/>
              <a:t>2002</a:t>
            </a:r>
            <a:endParaRPr sz="15000"/>
          </a:p>
        </p:txBody>
      </p:sp>
      <p:sp>
        <p:nvSpPr>
          <p:cNvPr id="331" name="Google Shape;331;p49"/>
          <p:cNvSpPr txBox="1"/>
          <p:nvPr>
            <p:ph idx="1" type="subTitle"/>
          </p:nvPr>
        </p:nvSpPr>
        <p:spPr>
          <a:xfrm>
            <a:off x="628650" y="2701529"/>
            <a:ext cx="7886700" cy="12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55000"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en" sz="3700">
                <a:latin typeface="Play"/>
                <a:ea typeface="Play"/>
                <a:cs typeface="Play"/>
                <a:sym typeface="Play"/>
              </a:rPr>
              <a:t>2002: Creative works + charter school advocacy</a:t>
            </a:r>
            <a:endParaRPr sz="37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en" sz="3700">
                <a:latin typeface="Play"/>
                <a:ea typeface="Play"/>
                <a:cs typeface="Play"/>
                <a:sym typeface="Play"/>
              </a:rPr>
              <a:t>Bringing the Promise to Full Fruit</a:t>
            </a:r>
            <a:endParaRPr sz="37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700"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0"/>
          <p:cNvSpPr txBox="1"/>
          <p:nvPr>
            <p:ph type="title"/>
          </p:nvPr>
        </p:nvSpPr>
        <p:spPr>
          <a:xfrm>
            <a:off x="1005840" y="273844"/>
            <a:ext cx="7863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Introducing Charter Schools ….</a:t>
            </a:r>
            <a:endParaRPr/>
          </a:p>
        </p:txBody>
      </p:sp>
      <p:sp>
        <p:nvSpPr>
          <p:cNvPr id="337" name="Google Shape;337;p50"/>
          <p:cNvSpPr txBox="1"/>
          <p:nvPr/>
        </p:nvSpPr>
        <p:spPr>
          <a:xfrm>
            <a:off x="5835550" y="1102650"/>
            <a:ext cx="3034200" cy="3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Charter Schools are </a:t>
            </a:r>
            <a:r>
              <a:rPr lang="en" sz="1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publicly</a:t>
            </a:r>
            <a:r>
              <a:rPr lang="en" sz="1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funded </a:t>
            </a:r>
            <a:r>
              <a:rPr lang="en" sz="1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autonomous</a:t>
            </a:r>
            <a:r>
              <a:rPr lang="en" sz="1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schools with the </a:t>
            </a:r>
            <a:r>
              <a:rPr lang="en" sz="1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independence to make decisions for programming, staffing models,  and more. </a:t>
            </a:r>
            <a:endParaRPr sz="19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38" name="Google Shape;33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050" y="1102650"/>
            <a:ext cx="2621450" cy="35673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Missions</a:t>
            </a:r>
            <a:endParaRPr/>
          </a:p>
        </p:txBody>
      </p:sp>
      <p:sp>
        <p:nvSpPr>
          <p:cNvPr id="189" name="Google Shape;189;p33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solidFill>
            <a:srgbClr val="4A86E8"/>
          </a:solidFill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Catholic Business League</a:t>
            </a:r>
            <a:endParaRPr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90" name="Google Shape;190;p33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solidFill>
            <a:srgbClr val="CCCCCC"/>
          </a:solidFill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latin typeface="Play"/>
                <a:ea typeface="Play"/>
                <a:cs typeface="Play"/>
                <a:sym typeface="Play"/>
              </a:rPr>
              <a:t>The mission of the Catholic Business League is </a:t>
            </a:r>
            <a:r>
              <a:rPr b="1" lang="en" sz="1900">
                <a:latin typeface="Play"/>
                <a:ea typeface="Play"/>
                <a:cs typeface="Play"/>
                <a:sym typeface="Play"/>
              </a:rPr>
              <a:t>to connect, develop, and inspire Catholic professionals to live their faith at work, at home, and in their community</a:t>
            </a:r>
            <a:r>
              <a:rPr lang="en" sz="1900">
                <a:latin typeface="Play"/>
                <a:ea typeface="Play"/>
                <a:cs typeface="Play"/>
                <a:sym typeface="Play"/>
              </a:rPr>
              <a:t>.</a:t>
            </a:r>
            <a:endParaRPr sz="19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3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solidFill>
            <a:srgbClr val="990000"/>
          </a:solidFill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Project Reflect</a:t>
            </a:r>
            <a:endParaRPr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92" name="Google Shape;192;p33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Our mission is to t</a:t>
            </a:r>
            <a:r>
              <a:rPr lang="en">
                <a:latin typeface="Play"/>
                <a:ea typeface="Play"/>
                <a:cs typeface="Play"/>
                <a:sym typeface="Play"/>
              </a:rPr>
              <a:t>ransform communities through education.</a:t>
            </a:r>
            <a:endParaRPr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93" name="Google Shape;193;p33"/>
          <p:cNvSpPr txBox="1"/>
          <p:nvPr/>
        </p:nvSpPr>
        <p:spPr>
          <a:xfrm>
            <a:off x="2633725" y="2272700"/>
            <a:ext cx="3740700" cy="14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Living our faith in our organizations connects us…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1"/>
          <p:cNvSpPr txBox="1"/>
          <p:nvPr>
            <p:ph type="title"/>
          </p:nvPr>
        </p:nvSpPr>
        <p:spPr>
          <a:xfrm>
            <a:off x="1005840" y="273844"/>
            <a:ext cx="7863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Sister Sandra saw an opportunity for the community</a:t>
            </a:r>
            <a:endParaRPr/>
          </a:p>
        </p:txBody>
      </p:sp>
      <p:pic>
        <p:nvPicPr>
          <p:cNvPr id="344" name="Google Shape;344;p51" title="20260211_1025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225" y="1474650"/>
            <a:ext cx="2562272" cy="3263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1"/>
          <p:cNvSpPr txBox="1"/>
          <p:nvPr/>
        </p:nvSpPr>
        <p:spPr>
          <a:xfrm>
            <a:off x="4264875" y="1268050"/>
            <a:ext cx="4414800" cy="3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If TN allowed charter schools, then traditionally marginalized students would have more opportunities for high-quality education.</a:t>
            </a:r>
            <a:endParaRPr sz="19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Sister Sandra used her platform and circulated the Project Reflect Newsletter to inform the community about the opportunities that charter schools afforded.</a:t>
            </a:r>
            <a:endParaRPr sz="19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2"/>
          <p:cNvSpPr txBox="1"/>
          <p:nvPr>
            <p:ph type="title"/>
          </p:nvPr>
        </p:nvSpPr>
        <p:spPr>
          <a:xfrm>
            <a:off x="1005840" y="273844"/>
            <a:ext cx="7863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Advocacy and Legislation</a:t>
            </a:r>
            <a:endParaRPr/>
          </a:p>
        </p:txBody>
      </p:sp>
      <p:pic>
        <p:nvPicPr>
          <p:cNvPr id="351" name="Google Shape;35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0223" y="1738948"/>
            <a:ext cx="3463450" cy="22547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2" name="Google Shape;352;p52"/>
          <p:cNvSpPr txBox="1"/>
          <p:nvPr/>
        </p:nvSpPr>
        <p:spPr>
          <a:xfrm>
            <a:off x="4939075" y="1407125"/>
            <a:ext cx="3930600" cy="31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Sister Sandra spent much of her time at the capitol, advocating for passage of Charter School Law.</a:t>
            </a:r>
            <a:endParaRPr sz="21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"/>
              <a:buChar char="●"/>
            </a:pPr>
            <a:r>
              <a:rPr lang="en" sz="2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As a result, she opened Smithson Craighead Academy with her sister, Mary Craighead. </a:t>
            </a:r>
            <a:endParaRPr sz="21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"/>
              <a:buChar char="●"/>
            </a:pPr>
            <a:r>
              <a:rPr lang="en" sz="2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Sister Sandra was 76 and her sister was in her early 80s.</a:t>
            </a:r>
            <a:endParaRPr sz="21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3"/>
          <p:cNvSpPr txBox="1"/>
          <p:nvPr/>
        </p:nvSpPr>
        <p:spPr>
          <a:xfrm>
            <a:off x="437150" y="2418400"/>
            <a:ext cx="7601100" cy="26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Today, there are 115 charter schools serving  44,000 Tennesseans. </a:t>
            </a:r>
            <a:endParaRPr sz="2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Her advocacy was an act of faith.</a:t>
            </a:r>
            <a:endParaRPr sz="2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Transforming Communities through Education</a:t>
            </a:r>
            <a:endParaRPr/>
          </a:p>
        </p:txBody>
      </p:sp>
      <p:pic>
        <p:nvPicPr>
          <p:cNvPr id="363" name="Google Shape;36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960" y="3583250"/>
            <a:ext cx="1048342" cy="13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4" title="project-reflect-logo-final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0275" y="1202200"/>
            <a:ext cx="1282699" cy="136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4750" y="3754424"/>
            <a:ext cx="1714500" cy="93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4" title="Itty Bitty City Pre-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6075" y="3682238"/>
            <a:ext cx="1171600" cy="11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4" title="PR.SCA.PREP Logo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874" y="3848196"/>
            <a:ext cx="1714500" cy="83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4" title="WRAP AROUND SERVICES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4500" y="3479373"/>
            <a:ext cx="1402375" cy="1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4"/>
          <p:cNvSpPr txBox="1"/>
          <p:nvPr/>
        </p:nvSpPr>
        <p:spPr>
          <a:xfrm>
            <a:off x="323875" y="3008500"/>
            <a:ext cx="14025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PREP After School and Summer Programming</a:t>
            </a:r>
            <a:endParaRPr sz="13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0" name="Google Shape;370;p54"/>
          <p:cNvSpPr txBox="1"/>
          <p:nvPr/>
        </p:nvSpPr>
        <p:spPr>
          <a:xfrm>
            <a:off x="2073875" y="2571750"/>
            <a:ext cx="14025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Smithson-Berry Educational Publishing</a:t>
            </a:r>
            <a:endParaRPr sz="13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1" name="Google Shape;371;p54"/>
          <p:cNvSpPr txBox="1"/>
          <p:nvPr/>
        </p:nvSpPr>
        <p:spPr>
          <a:xfrm>
            <a:off x="3990375" y="2743238"/>
            <a:ext cx="14025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Smithson Craighead Academy K-5</a:t>
            </a:r>
            <a:endParaRPr sz="13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2" name="Google Shape;372;p54"/>
          <p:cNvSpPr txBox="1"/>
          <p:nvPr/>
        </p:nvSpPr>
        <p:spPr>
          <a:xfrm>
            <a:off x="5802438" y="2743250"/>
            <a:ext cx="14025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Affordable to most, accessible to ALL PreK</a:t>
            </a:r>
            <a:endParaRPr sz="13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73" name="Google Shape;373;p54"/>
          <p:cNvSpPr txBox="1"/>
          <p:nvPr/>
        </p:nvSpPr>
        <p:spPr>
          <a:xfrm>
            <a:off x="7614525" y="2571750"/>
            <a:ext cx="14025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WRAP services</a:t>
            </a:r>
            <a:endParaRPr sz="13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5"/>
          <p:cNvSpPr txBox="1"/>
          <p:nvPr/>
        </p:nvSpPr>
        <p:spPr>
          <a:xfrm>
            <a:off x="882975" y="1722475"/>
            <a:ext cx="7764300" cy="22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Sister retired as Executive Director in 2014 but remained actively involved in mentoring, literacy advocacy, school improvement efforts, and spiritual reflection — even into her 90s during the COVID-19 period.</a:t>
            </a:r>
            <a:endParaRPr sz="21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"/>
          <p:cNvSpPr txBox="1"/>
          <p:nvPr/>
        </p:nvSpPr>
        <p:spPr>
          <a:xfrm>
            <a:off x="437150" y="210950"/>
            <a:ext cx="7601100" cy="48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 Child of Promise</a:t>
            </a:r>
            <a:endParaRPr sz="2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Sister Sandra Smithson was never meant to be ordinary.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Born into a segregated Nashville that tried to limit her future,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she stepped into doors that should have been closed: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the first student at St. Vincent de Paul,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 trailblazing voice on the radio,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 religious sister in an order that welcomed her when others would not,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 founder who brought excellent education to children who needed it most.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Every chapter of her life reveals the same truth: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God placed a promise in her —</a:t>
            </a:r>
            <a:endParaRPr b="1"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and she had the faith to believe it,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the courage to act on it,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and the perseverance to make it real for thousands of others.</a:t>
            </a:r>
            <a:endParaRPr sz="1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7"/>
          <p:cNvSpPr txBox="1"/>
          <p:nvPr>
            <p:ph type="ctrTitle"/>
          </p:nvPr>
        </p:nvSpPr>
        <p:spPr>
          <a:xfrm>
            <a:off x="628650" y="841772"/>
            <a:ext cx="7886700" cy="1790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/>
              <a:t>2022</a:t>
            </a:r>
            <a:endParaRPr sz="15000"/>
          </a:p>
        </p:txBody>
      </p:sp>
      <p:sp>
        <p:nvSpPr>
          <p:cNvPr id="389" name="Google Shape;389;p57"/>
          <p:cNvSpPr txBox="1"/>
          <p:nvPr>
            <p:ph idx="1" type="subTitle"/>
          </p:nvPr>
        </p:nvSpPr>
        <p:spPr>
          <a:xfrm>
            <a:off x="628650" y="2364050"/>
            <a:ext cx="7886700" cy="2696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In retirement, Sister continued writing and speaking until her peaceful passing on May 13, 2022 at age 96.</a:t>
            </a:r>
            <a:endParaRPr sz="16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 In her final decade she lived the conviction that God’s promise does not fade with age; she modeled joyful perseverance, trusting that the work would continue through others.</a:t>
            </a:r>
            <a:endParaRPr sz="16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March 3rd was officially designated as Sister Sandra Smithson Day by the State of Tennessee on March 3, 2025.</a:t>
            </a:r>
            <a:endParaRPr sz="16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8"/>
          <p:cNvSpPr txBox="1"/>
          <p:nvPr>
            <p:ph type="title"/>
          </p:nvPr>
        </p:nvSpPr>
        <p:spPr>
          <a:xfrm>
            <a:off x="994965" y="67244"/>
            <a:ext cx="7863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3rd</a:t>
            </a:r>
            <a:endParaRPr/>
          </a:p>
        </p:txBody>
      </p:sp>
      <p:pic>
        <p:nvPicPr>
          <p:cNvPr id="395" name="Google Shape;39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775" y="1157002"/>
            <a:ext cx="7116300" cy="274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2000" y="-49100"/>
            <a:ext cx="1226876" cy="122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9"/>
          <p:cNvSpPr txBox="1"/>
          <p:nvPr>
            <p:ph type="title"/>
          </p:nvPr>
        </p:nvSpPr>
        <p:spPr>
          <a:xfrm>
            <a:off x="1005840" y="273844"/>
            <a:ext cx="7863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Proceeds from the ticket sales support…</a:t>
            </a:r>
            <a:endParaRPr/>
          </a:p>
        </p:txBody>
      </p:sp>
      <p:sp>
        <p:nvSpPr>
          <p:cNvPr id="402" name="Google Shape;402;p59"/>
          <p:cNvSpPr txBox="1"/>
          <p:nvPr>
            <p:ph idx="1" type="body"/>
          </p:nvPr>
        </p:nvSpPr>
        <p:spPr>
          <a:xfrm>
            <a:off x="1005840" y="1369219"/>
            <a:ext cx="78639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rgbClr val="990000"/>
                </a:solidFill>
                <a:latin typeface="Play"/>
                <a:ea typeface="Play"/>
                <a:cs typeface="Play"/>
                <a:sym typeface="Play"/>
              </a:rPr>
              <a:t>Sister Sandra Memorial Fund</a:t>
            </a:r>
            <a:endParaRPr b="1" u="sng">
              <a:solidFill>
                <a:srgbClr val="990000"/>
              </a:solidFill>
              <a:latin typeface="Play"/>
              <a:ea typeface="Play"/>
              <a:cs typeface="Play"/>
              <a:sym typeface="Play"/>
            </a:endParaRPr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Clr>
                <a:srgbClr val="990000"/>
              </a:buClr>
              <a:buSzPts val="1400"/>
              <a:buFont typeface="Play"/>
              <a:buChar char="●"/>
            </a:pPr>
            <a:r>
              <a:rPr lang="en">
                <a:solidFill>
                  <a:srgbClr val="99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" u="sng">
                <a:solidFill>
                  <a:srgbClr val="990000"/>
                </a:solidFill>
                <a:latin typeface="Play"/>
                <a:ea typeface="Play"/>
                <a:cs typeface="Play"/>
                <a:sym typeface="Play"/>
              </a:rPr>
              <a:t>PK Scholarships:</a:t>
            </a:r>
            <a:r>
              <a:rPr lang="en">
                <a:solidFill>
                  <a:srgbClr val="990000"/>
                </a:solidFill>
                <a:latin typeface="Play"/>
                <a:ea typeface="Play"/>
                <a:cs typeface="Play"/>
                <a:sym typeface="Play"/>
              </a:rPr>
              <a:t> Our Pre-K is </a:t>
            </a:r>
            <a:r>
              <a:rPr b="1" lang="en">
                <a:solidFill>
                  <a:srgbClr val="990000"/>
                </a:solidFill>
                <a:latin typeface="Play"/>
                <a:ea typeface="Play"/>
                <a:cs typeface="Play"/>
                <a:sym typeface="Play"/>
              </a:rPr>
              <a:t>affordable to most, and accessible to all</a:t>
            </a:r>
            <a:r>
              <a:rPr lang="en">
                <a:solidFill>
                  <a:srgbClr val="990000"/>
                </a:solidFill>
                <a:latin typeface="Play"/>
                <a:ea typeface="Play"/>
                <a:cs typeface="Play"/>
                <a:sym typeface="Play"/>
              </a:rPr>
              <a:t>. At $135 per week, our PreK is among the most affordable.  We also offer scholarships to families in need for up to a full year. </a:t>
            </a:r>
            <a:endParaRPr>
              <a:solidFill>
                <a:srgbClr val="990000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600" y="1936500"/>
            <a:ext cx="3097400" cy="30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60"/>
          <p:cNvSpPr txBox="1"/>
          <p:nvPr/>
        </p:nvSpPr>
        <p:spPr>
          <a:xfrm>
            <a:off x="1133100" y="439325"/>
            <a:ext cx="2772900" cy="3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Event QR Code</a:t>
            </a:r>
            <a:endParaRPr b="1" sz="21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09" name="Google Shape;40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701" y="2110475"/>
            <a:ext cx="3097400" cy="309742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0"/>
          <p:cNvSpPr txBox="1"/>
          <p:nvPr/>
        </p:nvSpPr>
        <p:spPr>
          <a:xfrm>
            <a:off x="4949925" y="439325"/>
            <a:ext cx="38208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Newsletter </a:t>
            </a:r>
            <a:r>
              <a:rPr b="1" lang="en" sz="2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 QR Code</a:t>
            </a:r>
            <a:endParaRPr b="1" sz="21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411" name="Google Shape;41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3388" y="936050"/>
            <a:ext cx="2389825" cy="7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1200" y="1061625"/>
            <a:ext cx="1442380" cy="10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type="title"/>
          </p:nvPr>
        </p:nvSpPr>
        <p:spPr>
          <a:xfrm>
            <a:off x="1005840" y="273844"/>
            <a:ext cx="7863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talk today…</a:t>
            </a:r>
            <a:endParaRPr/>
          </a:p>
        </p:txBody>
      </p:sp>
      <p:sp>
        <p:nvSpPr>
          <p:cNvPr id="199" name="Google Shape;199;p34"/>
          <p:cNvSpPr txBox="1"/>
          <p:nvPr>
            <p:ph idx="1" type="body"/>
          </p:nvPr>
        </p:nvSpPr>
        <p:spPr>
          <a:xfrm>
            <a:off x="1005840" y="1369219"/>
            <a:ext cx="78639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I’m going to talk about how faith is a cornerstone of our organization as evidenced by the actions and life of our founder, </a:t>
            </a:r>
            <a:r>
              <a:rPr lang="en">
                <a:latin typeface="Play"/>
                <a:ea typeface="Play"/>
                <a:cs typeface="Play"/>
                <a:sym typeface="Play"/>
              </a:rPr>
              <a:t>Sister</a:t>
            </a:r>
            <a:r>
              <a:rPr lang="en">
                <a:latin typeface="Play"/>
                <a:ea typeface="Play"/>
                <a:cs typeface="Play"/>
                <a:sym typeface="Play"/>
              </a:rPr>
              <a:t> Sandra Smithson.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I’m going to do it with four numbers, spanning a century: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Font typeface="Play"/>
              <a:buChar char="●"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1932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"/>
              <a:buChar char="●"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1992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"/>
              <a:buChar char="●"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2002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lay"/>
              <a:buChar char="●"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2022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 txBox="1"/>
          <p:nvPr>
            <p:ph type="ctrTitle"/>
          </p:nvPr>
        </p:nvSpPr>
        <p:spPr>
          <a:xfrm>
            <a:off x="628650" y="841772"/>
            <a:ext cx="7886700" cy="17907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0"/>
              <a:t>1932</a:t>
            </a:r>
            <a:endParaRPr sz="15000"/>
          </a:p>
        </p:txBody>
      </p:sp>
      <p:sp>
        <p:nvSpPr>
          <p:cNvPr id="205" name="Google Shape;205;p35"/>
          <p:cNvSpPr txBox="1"/>
          <p:nvPr>
            <p:ph idx="1" type="subTitle"/>
          </p:nvPr>
        </p:nvSpPr>
        <p:spPr>
          <a:xfrm>
            <a:off x="628650" y="2701529"/>
            <a:ext cx="7886700" cy="1241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700">
                <a:latin typeface="Play"/>
                <a:ea typeface="Play"/>
                <a:cs typeface="Play"/>
                <a:sym typeface="Play"/>
              </a:rPr>
              <a:t>Our founder as a child….</a:t>
            </a:r>
            <a:endParaRPr sz="3700"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type="title"/>
          </p:nvPr>
        </p:nvSpPr>
        <p:spPr>
          <a:xfrm>
            <a:off x="1005840" y="273844"/>
            <a:ext cx="78639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1932: Rooted in faith , transformation, and reform. </a:t>
            </a:r>
            <a:endParaRPr/>
          </a:p>
        </p:txBody>
      </p:sp>
      <p:sp>
        <p:nvSpPr>
          <p:cNvPr id="211" name="Google Shape;211;p36"/>
          <p:cNvSpPr txBox="1"/>
          <p:nvPr>
            <p:ph idx="1" type="body"/>
          </p:nvPr>
        </p:nvSpPr>
        <p:spPr>
          <a:xfrm>
            <a:off x="4449725" y="1325725"/>
            <a:ext cx="5219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0A0A"/>
                </a:solidFill>
                <a:highlight>
                  <a:srgbClr val="FFFFFF"/>
                </a:highlight>
                <a:latin typeface="Play"/>
                <a:ea typeface="Play"/>
                <a:cs typeface="Play"/>
                <a:sym typeface="Play"/>
              </a:rPr>
              <a:t>St Vincent  De Paul school was established in 1932 by St. Katharine Drexel and the Sisters of the Blessed Sacrament to serve African-American families in North Nashville.</a:t>
            </a:r>
            <a:endParaRPr sz="1200">
              <a:solidFill>
                <a:srgbClr val="0A0A0A"/>
              </a:solidFill>
              <a:highlight>
                <a:srgbClr val="FFFFFF"/>
              </a:highlight>
              <a:latin typeface="Play"/>
              <a:ea typeface="Play"/>
              <a:cs typeface="Play"/>
              <a:sym typeface="Play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0A0A"/>
                </a:solidFill>
                <a:highlight>
                  <a:srgbClr val="FFFFFF"/>
                </a:highlight>
                <a:latin typeface="Play"/>
                <a:ea typeface="Play"/>
                <a:cs typeface="Play"/>
                <a:sym typeface="Play"/>
              </a:rPr>
              <a:t>It provided one of the few high-quality private Catholic educational options available to Black children in Nashville during an era of strict racial segregation and underfunded public schools for African Americans. </a:t>
            </a:r>
            <a:endParaRPr sz="1200">
              <a:solidFill>
                <a:srgbClr val="0A0A0A"/>
              </a:solidFill>
              <a:highlight>
                <a:srgbClr val="FFFFFF"/>
              </a:highlight>
              <a:latin typeface="Play"/>
              <a:ea typeface="Play"/>
              <a:cs typeface="Play"/>
              <a:sym typeface="Play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0A0A"/>
                </a:solidFill>
                <a:highlight>
                  <a:srgbClr val="FFFFFF"/>
                </a:highlight>
                <a:latin typeface="Play"/>
                <a:ea typeface="Play"/>
                <a:cs typeface="Play"/>
                <a:sym typeface="Play"/>
              </a:rPr>
              <a:t>5 year old </a:t>
            </a:r>
            <a:r>
              <a:rPr b="1" lang="en" sz="1200">
                <a:solidFill>
                  <a:srgbClr val="0A0A0A"/>
                </a:solidFill>
                <a:highlight>
                  <a:srgbClr val="FFFFFF"/>
                </a:highlight>
                <a:latin typeface="Play"/>
                <a:ea typeface="Play"/>
                <a:cs typeface="Play"/>
                <a:sym typeface="Play"/>
              </a:rPr>
              <a:t>Sandra Smithson </a:t>
            </a:r>
            <a:r>
              <a:rPr lang="en" sz="1200">
                <a:solidFill>
                  <a:srgbClr val="0A0A0A"/>
                </a:solidFill>
                <a:highlight>
                  <a:srgbClr val="FFFFFF"/>
                </a:highlight>
                <a:latin typeface="Play"/>
                <a:ea typeface="Play"/>
                <a:cs typeface="Play"/>
                <a:sym typeface="Play"/>
              </a:rPr>
              <a:t>was one of the first kindergarten students to enroll.  </a:t>
            </a:r>
            <a:endParaRPr sz="1200">
              <a:solidFill>
                <a:srgbClr val="0A0A0A"/>
              </a:solidFill>
              <a:highlight>
                <a:srgbClr val="FFFFFF"/>
              </a:highlight>
              <a:latin typeface="Play"/>
              <a:ea typeface="Play"/>
              <a:cs typeface="Play"/>
              <a:sym typeface="Play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A0A0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121" y="1439750"/>
            <a:ext cx="3713350" cy="262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1930s and 1940s</a:t>
            </a:r>
            <a:endParaRPr b="1"/>
          </a:p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9" name="Google Shape;219;p3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62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b="1" lang="en" sz="3300">
                <a:latin typeface="Play"/>
                <a:ea typeface="Play"/>
                <a:cs typeface="Play"/>
                <a:sym typeface="Play"/>
              </a:rPr>
              <a:t>C</a:t>
            </a:r>
            <a:r>
              <a:rPr b="1" lang="en" sz="3300">
                <a:latin typeface="Play"/>
                <a:ea typeface="Play"/>
                <a:cs typeface="Play"/>
                <a:sym typeface="Play"/>
              </a:rPr>
              <a:t>atholic School Education in Segregated Nashville</a:t>
            </a:r>
            <a:endParaRPr b="1" sz="3300">
              <a:latin typeface="Play"/>
              <a:ea typeface="Play"/>
              <a:cs typeface="Play"/>
              <a:sym typeface="Play"/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33333"/>
              <a:buChar char="●"/>
            </a:pPr>
            <a:r>
              <a:rPr lang="en" sz="3300">
                <a:latin typeface="Play"/>
                <a:ea typeface="Play"/>
                <a:cs typeface="Play"/>
                <a:sym typeface="Play"/>
              </a:rPr>
              <a:t>Attended schools founded by St. Katharine Drexel</a:t>
            </a:r>
            <a:endParaRPr sz="3300">
              <a:latin typeface="Play"/>
              <a:ea typeface="Play"/>
              <a:cs typeface="Play"/>
              <a:sym typeface="Play"/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33333"/>
              <a:buChar char="●"/>
            </a:pPr>
            <a:r>
              <a:rPr lang="en" sz="3300">
                <a:latin typeface="Play"/>
                <a:ea typeface="Play"/>
                <a:cs typeface="Play"/>
                <a:sym typeface="Play"/>
              </a:rPr>
              <a:t>Excelled in academics, sports, and leadership</a:t>
            </a:r>
            <a:endParaRPr sz="3300">
              <a:latin typeface="Play"/>
              <a:ea typeface="Play"/>
              <a:cs typeface="Play"/>
              <a:sym typeface="Play"/>
            </a:endParaRPr>
          </a:p>
          <a:p>
            <a:pPr indent="-272256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33333"/>
              <a:buChar char="●"/>
            </a:pPr>
            <a:r>
              <a:rPr lang="en" sz="3300">
                <a:latin typeface="Play"/>
                <a:ea typeface="Play"/>
                <a:cs typeface="Play"/>
                <a:sym typeface="Play"/>
              </a:rPr>
              <a:t>Inspired her lifelong vocation and commitment to educational equity</a:t>
            </a:r>
            <a:endParaRPr/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78" y="1494100"/>
            <a:ext cx="4121801" cy="28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Late 1940s-50s</a:t>
            </a:r>
            <a:endParaRPr b="1"/>
          </a:p>
        </p:txBody>
      </p:sp>
      <p:sp>
        <p:nvSpPr>
          <p:cNvPr id="226" name="Google Shape;226;p3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0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lay"/>
                <a:ea typeface="Play"/>
                <a:cs typeface="Play"/>
                <a:sym typeface="Play"/>
              </a:rPr>
              <a:t>Higher Education &amp; Early Career</a:t>
            </a:r>
            <a:endParaRPr b="1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t/>
            </a:r>
            <a:endParaRPr b="1">
              <a:latin typeface="Play"/>
              <a:ea typeface="Play"/>
              <a:cs typeface="Play"/>
              <a:sym typeface="Play"/>
            </a:endParaRPr>
          </a:p>
          <a:p>
            <a:pPr indent="-2774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2380"/>
              <a:buFont typeface="Play"/>
              <a:buChar char="●"/>
            </a:pPr>
            <a:r>
              <a:rPr b="1" lang="en">
                <a:latin typeface="Play"/>
                <a:ea typeface="Play"/>
                <a:cs typeface="Play"/>
                <a:sym typeface="Play"/>
              </a:rPr>
              <a:t>Xavier University of Louisiana</a:t>
            </a:r>
            <a:endParaRPr b="1">
              <a:latin typeface="Play"/>
              <a:ea typeface="Play"/>
              <a:cs typeface="Play"/>
              <a:sym typeface="Play"/>
            </a:endParaRPr>
          </a:p>
          <a:p>
            <a:pPr indent="-27749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Font typeface="Play"/>
              <a:buChar char="●"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Nation’s only historically Black Catholic university at the time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-27749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Font typeface="Play"/>
              <a:buChar char="●"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Graduated with honors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-2774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2380"/>
              <a:buFont typeface="Play"/>
              <a:buChar char="●"/>
            </a:pPr>
            <a:r>
              <a:rPr b="1" lang="en">
                <a:latin typeface="Play"/>
                <a:ea typeface="Play"/>
                <a:cs typeface="Play"/>
                <a:sym typeface="Play"/>
              </a:rPr>
              <a:t>Returned to Nashville</a:t>
            </a:r>
            <a:endParaRPr b="1">
              <a:latin typeface="Play"/>
              <a:ea typeface="Play"/>
              <a:cs typeface="Play"/>
              <a:sym typeface="Play"/>
            </a:endParaRPr>
          </a:p>
          <a:p>
            <a:pPr indent="-27749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Font typeface="Play"/>
              <a:buChar char="●"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Teaching fellowship at Fisk University → Master’s in literature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-2774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2380"/>
              <a:buFont typeface="Play"/>
              <a:buChar char="●"/>
            </a:pPr>
            <a:r>
              <a:rPr b="1" lang="en">
                <a:latin typeface="Play"/>
                <a:ea typeface="Play"/>
                <a:cs typeface="Play"/>
                <a:sym typeface="Play"/>
              </a:rPr>
              <a:t>Pioneering media role</a:t>
            </a:r>
            <a:endParaRPr b="1">
              <a:latin typeface="Play"/>
              <a:ea typeface="Play"/>
              <a:cs typeface="Play"/>
              <a:sym typeface="Play"/>
            </a:endParaRPr>
          </a:p>
          <a:p>
            <a:pPr indent="-27749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Font typeface="Play"/>
              <a:buChar char="●"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First woman to host a talk show on Nashville’s first Black radio station, WSOK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-277494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1111"/>
              <a:buFont typeface="Play"/>
              <a:buChar char="●"/>
            </a:pPr>
            <a:r>
              <a:rPr lang="en">
                <a:latin typeface="Play"/>
                <a:ea typeface="Play"/>
                <a:cs typeface="Play"/>
                <a:sym typeface="Play"/>
              </a:rPr>
              <a:t>Program title: “A Woman Speaks”</a:t>
            </a:r>
            <a:endParaRPr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712" y="1450625"/>
            <a:ext cx="3722076" cy="249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1953</a:t>
            </a:r>
            <a:endParaRPr b="1"/>
          </a:p>
        </p:txBody>
      </p:sp>
      <p:sp>
        <p:nvSpPr>
          <p:cNvPr id="233" name="Google Shape;233;p3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398"/>
              <a:buFont typeface="Arial"/>
              <a:buNone/>
            </a:pPr>
            <a:r>
              <a:rPr b="1" lang="en" sz="1708">
                <a:latin typeface="Play"/>
                <a:ea typeface="Play"/>
                <a:cs typeface="Play"/>
                <a:sym typeface="Play"/>
              </a:rPr>
              <a:t>March 1953</a:t>
            </a:r>
            <a:br>
              <a:rPr b="1" lang="en" sz="1708">
                <a:latin typeface="Play"/>
                <a:ea typeface="Play"/>
                <a:cs typeface="Play"/>
                <a:sym typeface="Play"/>
              </a:rPr>
            </a:br>
            <a:r>
              <a:rPr lang="en" sz="1708">
                <a:latin typeface="Play"/>
                <a:ea typeface="Play"/>
                <a:cs typeface="Play"/>
                <a:sym typeface="Play"/>
              </a:rPr>
              <a:t>Felt a strong call to religious life</a:t>
            </a:r>
            <a:endParaRPr sz="1708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4398"/>
              <a:buFont typeface="Arial"/>
              <a:buNone/>
            </a:pPr>
            <a:r>
              <a:rPr lang="en" sz="1708">
                <a:latin typeface="Play"/>
                <a:ea typeface="Play"/>
                <a:cs typeface="Play"/>
                <a:sym typeface="Play"/>
              </a:rPr>
              <a:t>Chose the </a:t>
            </a:r>
            <a:r>
              <a:rPr b="1" lang="en" sz="1708">
                <a:latin typeface="Play"/>
                <a:ea typeface="Play"/>
                <a:cs typeface="Play"/>
                <a:sym typeface="Play"/>
              </a:rPr>
              <a:t>School Sisters of St. Francis</a:t>
            </a:r>
            <a:endParaRPr b="1" sz="1708">
              <a:latin typeface="Play"/>
              <a:ea typeface="Play"/>
              <a:cs typeface="Play"/>
              <a:sym typeface="Play"/>
            </a:endParaRPr>
          </a:p>
          <a:p>
            <a:pPr indent="-320795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ct val="100000"/>
              <a:buFont typeface="Play"/>
              <a:buChar char="●"/>
            </a:pPr>
            <a:r>
              <a:rPr lang="en" sz="1708">
                <a:latin typeface="Play"/>
                <a:ea typeface="Play"/>
                <a:cs typeface="Play"/>
                <a:sym typeface="Play"/>
              </a:rPr>
              <a:t>One of the few orders accepting African American women at the time</a:t>
            </a:r>
            <a:endParaRPr sz="1708">
              <a:latin typeface="Play"/>
              <a:ea typeface="Play"/>
              <a:cs typeface="Play"/>
              <a:sym typeface="Play"/>
            </a:endParaRPr>
          </a:p>
          <a:p>
            <a:pPr indent="-3207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lay"/>
              <a:buChar char="●"/>
            </a:pPr>
            <a:r>
              <a:rPr lang="en" sz="1708">
                <a:latin typeface="Play"/>
                <a:ea typeface="Play"/>
                <a:cs typeface="Play"/>
                <a:sym typeface="Play"/>
              </a:rPr>
              <a:t>Had faced rejection from other communities due to race</a:t>
            </a:r>
            <a:endParaRPr sz="1708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1708">
                <a:latin typeface="Play"/>
                <a:ea typeface="Play"/>
                <a:cs typeface="Play"/>
                <a:sym typeface="Play"/>
              </a:rPr>
              <a:t>September 1953</a:t>
            </a:r>
            <a:endParaRPr b="1" sz="1708">
              <a:latin typeface="Play"/>
              <a:ea typeface="Play"/>
              <a:cs typeface="Play"/>
              <a:sym typeface="Play"/>
            </a:endParaRPr>
          </a:p>
          <a:p>
            <a:pPr indent="-320795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Play"/>
              <a:buChar char="•"/>
            </a:pPr>
            <a:r>
              <a:rPr lang="en" sz="1708">
                <a:latin typeface="Play"/>
                <a:ea typeface="Play"/>
                <a:cs typeface="Play"/>
                <a:sym typeface="Play"/>
              </a:rPr>
              <a:t>Left her job and possessions</a:t>
            </a:r>
            <a:endParaRPr sz="1708">
              <a:latin typeface="Play"/>
              <a:ea typeface="Play"/>
              <a:cs typeface="Play"/>
              <a:sym typeface="Play"/>
            </a:endParaRPr>
          </a:p>
          <a:p>
            <a:pPr indent="-32079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lay"/>
              <a:buChar char="•"/>
            </a:pPr>
            <a:r>
              <a:rPr lang="en" sz="1708">
                <a:latin typeface="Play"/>
                <a:ea typeface="Play"/>
                <a:cs typeface="Play"/>
                <a:sym typeface="Play"/>
              </a:rPr>
              <a:t>Entered the novitiate in Milwaukee, Wisconsin</a:t>
            </a:r>
            <a:endParaRPr sz="1708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422388"/>
            <a:ext cx="3638550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b="1" lang="en"/>
              <a:t>International Ministry – 1960s–Early 70s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0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Served in </a:t>
            </a:r>
            <a:r>
              <a:rPr b="1" lang="en" sz="1600">
                <a:latin typeface="Play"/>
                <a:ea typeface="Play"/>
                <a:cs typeface="Play"/>
                <a:sym typeface="Play"/>
              </a:rPr>
              <a:t>Central and South America</a:t>
            </a:r>
            <a:endParaRPr b="1" sz="16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12 years overseeing education initiatives in </a:t>
            </a:r>
            <a:r>
              <a:rPr b="1" lang="en" sz="1600">
                <a:latin typeface="Play"/>
                <a:ea typeface="Play"/>
                <a:cs typeface="Play"/>
                <a:sym typeface="Play"/>
              </a:rPr>
              <a:t>Costa Rica</a:t>
            </a:r>
            <a:endParaRPr b="1" sz="16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Also served in </a:t>
            </a:r>
            <a:r>
              <a:rPr b="1" lang="en" sz="1600">
                <a:latin typeface="Play"/>
                <a:ea typeface="Play"/>
                <a:cs typeface="Play"/>
                <a:sym typeface="Play"/>
              </a:rPr>
              <a:t>Honduras</a:t>
            </a:r>
            <a:endParaRPr b="1" sz="16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Work focused on:</a:t>
            </a:r>
            <a:endParaRPr sz="1600">
              <a:latin typeface="Play"/>
              <a:ea typeface="Play"/>
              <a:cs typeface="Play"/>
              <a:sym typeface="Play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SzPts val="1600"/>
              <a:buFont typeface="Play"/>
              <a:buChar char="●"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Educational reform</a:t>
            </a:r>
            <a:endParaRPr sz="1600">
              <a:latin typeface="Play"/>
              <a:ea typeface="Play"/>
              <a:cs typeface="Play"/>
              <a:sym typeface="Play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"/>
              <a:buChar char="●"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Service to the poor</a:t>
            </a:r>
            <a:endParaRPr sz="1600">
              <a:latin typeface="Play"/>
              <a:ea typeface="Play"/>
              <a:cs typeface="Play"/>
              <a:sym typeface="Play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Play"/>
              <a:buChar char="●"/>
            </a:pPr>
            <a:r>
              <a:rPr lang="en" sz="1600">
                <a:latin typeface="Play"/>
                <a:ea typeface="Play"/>
                <a:cs typeface="Play"/>
                <a:sym typeface="Play"/>
              </a:rPr>
              <a:t>Community development</a:t>
            </a:r>
            <a:endParaRPr sz="1600">
              <a:latin typeface="Play"/>
              <a:ea typeface="Play"/>
              <a:cs typeface="Play"/>
              <a:sym typeface="Play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" name="Google Shape;24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825" y="1206125"/>
            <a:ext cx="348615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